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67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533351-0A53-417A-A81A-DA39E5F4B7C3}" type="datetimeFigureOut">
              <a:rPr lang="en-US" smtClean="0"/>
              <a:pPr/>
              <a:t>3/2/2010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533351-0A53-417A-A81A-DA39E5F4B7C3}" type="datetimeFigureOut">
              <a:rPr lang="en-US" smtClean="0"/>
              <a:pPr/>
              <a:t>3/2/2010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533351-0A53-417A-A81A-DA39E5F4B7C3}" type="datetimeFigureOut">
              <a:rPr lang="en-US" smtClean="0"/>
              <a:pPr/>
              <a:t>3/2/2010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533351-0A53-417A-A81A-DA39E5F4B7C3}" type="datetimeFigureOut">
              <a:rPr lang="en-US" smtClean="0"/>
              <a:pPr/>
              <a:t>3/2/2010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533351-0A53-417A-A81A-DA39E5F4B7C3}" type="datetimeFigureOut">
              <a:rPr lang="en-US" smtClean="0"/>
              <a:pPr/>
              <a:t>3/2/2010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533351-0A53-417A-A81A-DA39E5F4B7C3}" type="datetimeFigureOut">
              <a:rPr lang="en-US" smtClean="0"/>
              <a:pPr/>
              <a:t>3/2/2010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533351-0A53-417A-A81A-DA39E5F4B7C3}" type="datetimeFigureOut">
              <a:rPr lang="en-US" smtClean="0"/>
              <a:pPr/>
              <a:t>3/2/2010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533351-0A53-417A-A81A-DA39E5F4B7C3}" type="datetimeFigureOut">
              <a:rPr lang="en-US" smtClean="0"/>
              <a:pPr/>
              <a:t>3/2/2010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533351-0A53-417A-A81A-DA39E5F4B7C3}" type="datetimeFigureOut">
              <a:rPr lang="en-US" smtClean="0"/>
              <a:pPr/>
              <a:t>3/2/2010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533351-0A53-417A-A81A-DA39E5F4B7C3}" type="datetimeFigureOut">
              <a:rPr lang="en-US" smtClean="0"/>
              <a:pPr/>
              <a:t>3/2/2010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533351-0A53-417A-A81A-DA39E5F4B7C3}" type="datetimeFigureOut">
              <a:rPr lang="en-US" smtClean="0"/>
              <a:pPr/>
              <a:t>3/2/2010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3B197E-5A1D-450E-BA14-02A548B624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533351-0A53-417A-A81A-DA39E5F4B7C3}" type="datetimeFigureOut">
              <a:rPr lang="en-US" smtClean="0"/>
              <a:pPr/>
              <a:t>3/2/2010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197E-5A1D-450E-BA14-02A548B624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hyperlink" Target="http://images.google.ca/imgres?imgurl=http://keenookevin.files.wordpress.com/2009/06/ladybug-reading.jpg&amp;imgrefurl=http://keenookevin.wordpress.com/2009/06/13/a-taste-for-reading/&amp;usg=__diLl3Es4N3qk3Wg5OU9CmnMLpSI=&amp;h=1314&amp;w=1500&amp;sz=794&amp;hl=en&amp;start=3&amp;tbnid=_ulUWxFHamnQnM:&amp;tbnh=131&amp;tbnw=150&amp;prev=/images?q=reading&amp;gbv=2&amp;hl=en" TargetMode="Externa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hyperlink" Target="mailto:lirobinson@soudertonsd.org" TargetMode="External"/><Relationship Id="rId2" Type="http://schemas.openxmlformats.org/officeDocument/2006/relationships/slide" Target="slide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hyperlink" Target="http://www.amazon.com/Lottery-Other-Stories-Shirley-Jackson/dp/0374529531/ref=sr_1_1?ie=UTF8&amp;s=books&amp;qid=1264529478&amp;sr=8-1" TargetMode="External"/><Relationship Id="rId5" Type="http://schemas.openxmlformats.org/officeDocument/2006/relationships/slide" Target="slide5.xml"/><Relationship Id="rId15" Type="http://schemas.openxmlformats.org/officeDocument/2006/relationships/hyperlink" Target="http://images.google.ca/imgres?imgurl=http://renaissanceguy.files.wordpress.com/2007/11/reading-child.png&amp;imgrefurl=http://renaissanceguy.wordpress.com/2007/11/13/how-to-teach-reading/&amp;usg=__zefzoEmdMEvZl_yVHkQczPMbXRI=&amp;h=362&amp;w=290&amp;sz=41&amp;hl=en&amp;start=11&amp;tbnid=QeVPqZ8ThLAU7M:&amp;tbnh=121&amp;tbnw=97&amp;prev=/images?q=reading&amp;gbv=2&amp;hl=en" TargetMode="External"/><Relationship Id="rId10" Type="http://schemas.openxmlformats.org/officeDocument/2006/relationships/image" Target="../media/image2.png"/><Relationship Id="rId4" Type="http://schemas.openxmlformats.org/officeDocument/2006/relationships/slide" Target="slide4.xml"/><Relationship Id="rId9" Type="http://schemas.openxmlformats.org/officeDocument/2006/relationships/hyperlink" Target="http://wordle.net/" TargetMode="External"/><Relationship Id="rId1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19200"/>
            <a:ext cx="3962400" cy="5638800"/>
          </a:xfrm>
        </p:spPr>
        <p:txBody>
          <a:bodyPr anchor="t">
            <a:normAutofit/>
          </a:bodyPr>
          <a:lstStyle/>
          <a:p>
            <a:r>
              <a:rPr lang="en-US" sz="2400" dirty="0" smtClean="0"/>
              <a:t>The Lottery       Shirley Jackson</a:t>
            </a:r>
            <a:br>
              <a:rPr lang="en-US" sz="2400" dirty="0" smtClean="0"/>
            </a:br>
            <a:r>
              <a:rPr lang="en-US" sz="2400" dirty="0" smtClean="0"/>
              <a:t/>
            </a:r>
            <a:br>
              <a:rPr lang="en-US" sz="2400" dirty="0" smtClean="0"/>
            </a:br>
            <a:r>
              <a:rPr lang="en-US" sz="2400" dirty="0" smtClean="0"/>
              <a:t>    Table of Contents</a:t>
            </a:r>
            <a:br>
              <a:rPr lang="en-US" sz="2400" dirty="0" smtClean="0"/>
            </a:br>
            <a:r>
              <a:rPr lang="en-US" sz="2400" dirty="0" smtClean="0"/>
              <a:t/>
            </a:r>
            <a:br>
              <a:rPr lang="en-US" sz="2400" dirty="0" smtClean="0"/>
            </a:br>
            <a:r>
              <a:rPr lang="en-US" sz="2400" dirty="0" smtClean="0">
                <a:hlinkClick r:id="rId2" action="ppaction://hlinksldjump"/>
              </a:rPr>
              <a:t>Plot Overview</a:t>
            </a:r>
            <a:r>
              <a:rPr lang="en-US" sz="2400" dirty="0" smtClean="0"/>
              <a:t/>
            </a:r>
            <a:br>
              <a:rPr lang="en-US" sz="2400" dirty="0" smtClean="0"/>
            </a:br>
            <a:r>
              <a:rPr lang="en-US" sz="2400" dirty="0" smtClean="0">
                <a:hlinkClick r:id="rId3" action="ppaction://hlinksldjump"/>
              </a:rPr>
              <a:t>Character List</a:t>
            </a:r>
            <a:r>
              <a:rPr lang="en-US" sz="2400" dirty="0" smtClean="0"/>
              <a:t/>
            </a:r>
            <a:br>
              <a:rPr lang="en-US" sz="2400" dirty="0" smtClean="0"/>
            </a:br>
            <a:r>
              <a:rPr lang="en-US" sz="2400" dirty="0" smtClean="0">
                <a:hlinkClick r:id="rId4" action="ppaction://hlinksldjump"/>
              </a:rPr>
              <a:t>Quotations</a:t>
            </a:r>
            <a:r>
              <a:rPr lang="en-US" sz="2400" dirty="0" smtClean="0"/>
              <a:t/>
            </a:r>
            <a:br>
              <a:rPr lang="en-US" sz="2400" dirty="0" smtClean="0"/>
            </a:br>
            <a:r>
              <a:rPr lang="en-US" sz="2400" dirty="0" smtClean="0">
                <a:hlinkClick r:id="rId5" action="ppaction://hlinksldjump"/>
              </a:rPr>
              <a:t>Study Questions</a:t>
            </a:r>
            <a:r>
              <a:rPr lang="en-US" sz="2400" dirty="0" smtClean="0"/>
              <a:t/>
            </a:r>
            <a:br>
              <a:rPr lang="en-US" sz="2400" dirty="0" smtClean="0"/>
            </a:br>
            <a:r>
              <a:rPr lang="en-US" sz="2400" dirty="0" smtClean="0">
                <a:hlinkClick r:id="rId6" action="ppaction://hlinksldjump"/>
              </a:rPr>
              <a:t>Foreshadowing</a:t>
            </a:r>
            <a:r>
              <a:rPr lang="en-US" sz="2400" dirty="0" smtClean="0"/>
              <a:t/>
            </a:r>
            <a:br>
              <a:rPr lang="en-US" sz="2400" dirty="0" smtClean="0"/>
            </a:br>
            <a:r>
              <a:rPr lang="en-US" sz="2400" dirty="0" smtClean="0">
                <a:hlinkClick r:id="rId7" action="ppaction://hlinksldjump"/>
              </a:rPr>
              <a:t>Themes &amp; Symbols</a:t>
            </a:r>
            <a:r>
              <a:rPr lang="en-US" sz="2400" dirty="0" smtClean="0"/>
              <a:t/>
            </a:r>
            <a:br>
              <a:rPr lang="en-US" sz="2400" dirty="0" smtClean="0"/>
            </a:br>
            <a:r>
              <a:rPr lang="en-US" sz="2400" dirty="0" smtClean="0"/>
              <a:t/>
            </a:r>
            <a:br>
              <a:rPr lang="en-US" sz="2400" dirty="0" smtClean="0"/>
            </a:br>
            <a:r>
              <a:rPr lang="en-US" sz="2400" dirty="0"/>
              <a:t/>
            </a:r>
            <a:br>
              <a:rPr lang="en-US" sz="2400" dirty="0"/>
            </a:br>
            <a:r>
              <a:rPr lang="en-US" sz="2400" dirty="0" smtClean="0"/>
              <a:t>      </a:t>
            </a:r>
            <a:endParaRPr lang="en-US" sz="2400" dirty="0"/>
          </a:p>
        </p:txBody>
      </p:sp>
      <p:sp>
        <p:nvSpPr>
          <p:cNvPr id="4" name="Rectangle 3"/>
          <p:cNvSpPr/>
          <p:nvPr/>
        </p:nvSpPr>
        <p:spPr>
          <a:xfrm>
            <a:off x="1558779" y="0"/>
            <a:ext cx="6076855"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Crestnotes by Jenna </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5" name="Picture 4"/>
          <p:cNvPicPr/>
          <p:nvPr/>
        </p:nvPicPr>
        <p:blipFill>
          <a:blip r:embed="rId8" cstate="print"/>
          <a:srcRect l="43590" t="40159" r="25481" b="9459"/>
          <a:stretch>
            <a:fillRect/>
          </a:stretch>
        </p:blipFill>
        <p:spPr bwMode="auto">
          <a:xfrm>
            <a:off x="5334000" y="1447800"/>
            <a:ext cx="1066800" cy="1447800"/>
          </a:xfrm>
          <a:prstGeom prst="rect">
            <a:avLst/>
          </a:prstGeom>
          <a:noFill/>
          <a:ln w="57150">
            <a:solidFill>
              <a:srgbClr val="92D050"/>
            </a:solidFill>
            <a:miter lim="800000"/>
            <a:headEnd/>
            <a:tailEnd/>
          </a:ln>
        </p:spPr>
      </p:pic>
      <p:pic>
        <p:nvPicPr>
          <p:cNvPr id="1026" name="Picture 2">
            <a:hlinkClick r:id="rId9"/>
          </p:cNvPr>
          <p:cNvPicPr>
            <a:picLocks noChangeAspect="1" noChangeArrowheads="1"/>
          </p:cNvPicPr>
          <p:nvPr/>
        </p:nvPicPr>
        <p:blipFill>
          <a:blip r:embed="rId10" cstate="print"/>
          <a:srcRect l="938" t="4688" r="39687" b="47656"/>
          <a:stretch>
            <a:fillRect/>
          </a:stretch>
        </p:blipFill>
        <p:spPr bwMode="auto">
          <a:xfrm>
            <a:off x="5638800" y="2971800"/>
            <a:ext cx="2393428" cy="1536833"/>
          </a:xfrm>
          <a:prstGeom prst="rect">
            <a:avLst/>
          </a:prstGeom>
          <a:noFill/>
          <a:ln w="9525">
            <a:noFill/>
            <a:miter lim="800000"/>
            <a:headEnd/>
            <a:tailEnd/>
          </a:ln>
        </p:spPr>
      </p:pic>
      <p:sp>
        <p:nvSpPr>
          <p:cNvPr id="6" name="TextBox 5"/>
          <p:cNvSpPr txBox="1"/>
          <p:nvPr/>
        </p:nvSpPr>
        <p:spPr>
          <a:xfrm>
            <a:off x="4419600" y="3124200"/>
            <a:ext cx="1295400" cy="1200329"/>
          </a:xfrm>
          <a:prstGeom prst="rect">
            <a:avLst/>
          </a:prstGeom>
          <a:noFill/>
        </p:spPr>
        <p:txBody>
          <a:bodyPr wrap="square" rtlCol="0">
            <a:spAutoFit/>
          </a:bodyPr>
          <a:lstStyle/>
          <a:p>
            <a:r>
              <a:rPr lang="en-US" dirty="0" smtClean="0"/>
              <a:t>Click here to make your own  wordle! -&gt;</a:t>
            </a:r>
            <a:endParaRPr lang="en-US" dirty="0"/>
          </a:p>
        </p:txBody>
      </p:sp>
      <p:sp>
        <p:nvSpPr>
          <p:cNvPr id="7" name="TextBox 6"/>
          <p:cNvSpPr txBox="1"/>
          <p:nvPr/>
        </p:nvSpPr>
        <p:spPr>
          <a:xfrm>
            <a:off x="5257800" y="4419600"/>
            <a:ext cx="2667000" cy="2308324"/>
          </a:xfrm>
          <a:prstGeom prst="rect">
            <a:avLst/>
          </a:prstGeom>
          <a:noFill/>
        </p:spPr>
        <p:txBody>
          <a:bodyPr wrap="square" rtlCol="0">
            <a:spAutoFit/>
          </a:bodyPr>
          <a:lstStyle/>
          <a:p>
            <a:r>
              <a:rPr lang="en-US" dirty="0" smtClean="0"/>
              <a:t>Creative Corner:</a:t>
            </a:r>
          </a:p>
          <a:p>
            <a:pPr>
              <a:buFont typeface="Arial" pitchFamily="34" charset="0"/>
              <a:buChar char="•"/>
            </a:pPr>
            <a:r>
              <a:rPr lang="en-US" dirty="0" smtClean="0"/>
              <a:t> Go to Sparknotes.com to see examples of good ways to write.</a:t>
            </a:r>
          </a:p>
          <a:p>
            <a:pPr>
              <a:buFont typeface="Arial" pitchFamily="34" charset="0"/>
              <a:buChar char="•"/>
            </a:pPr>
            <a:r>
              <a:rPr lang="en-US" dirty="0" smtClean="0"/>
              <a:t> </a:t>
            </a:r>
            <a:r>
              <a:rPr lang="en-US" i="1" dirty="0" smtClean="0"/>
              <a:t>The</a:t>
            </a:r>
            <a:r>
              <a:rPr lang="en-US" dirty="0" smtClean="0"/>
              <a:t> </a:t>
            </a:r>
            <a:r>
              <a:rPr lang="en-US" i="1" dirty="0" smtClean="0"/>
              <a:t>Lottery </a:t>
            </a:r>
            <a:r>
              <a:rPr lang="en-US" dirty="0" smtClean="0"/>
              <a:t>rating    </a:t>
            </a:r>
          </a:p>
          <a:p>
            <a:r>
              <a:rPr lang="en-US" dirty="0" smtClean="0"/>
              <a:t>             </a:t>
            </a:r>
            <a:r>
              <a:rPr lang="en-US" dirty="0" smtClean="0">
                <a:sym typeface="Wingdings" pitchFamily="2" charset="2"/>
              </a:rPr>
              <a:t></a:t>
            </a:r>
          </a:p>
          <a:p>
            <a:pPr>
              <a:buFont typeface="Arial" pitchFamily="34" charset="0"/>
              <a:buChar char="•"/>
            </a:pPr>
            <a:r>
              <a:rPr lang="en-US" i="1" dirty="0" smtClean="0"/>
              <a:t>  </a:t>
            </a:r>
            <a:r>
              <a:rPr lang="en-US" dirty="0" smtClean="0"/>
              <a:t>Buy </a:t>
            </a:r>
            <a:r>
              <a:rPr lang="en-US" i="1" dirty="0" smtClean="0"/>
              <a:t>The Lottery </a:t>
            </a:r>
            <a:r>
              <a:rPr lang="en-US" dirty="0" smtClean="0"/>
              <a:t>at </a:t>
            </a:r>
            <a:r>
              <a:rPr lang="en-US" dirty="0" smtClean="0">
                <a:hlinkClick r:id="rId11"/>
              </a:rPr>
              <a:t>Amazon.com</a:t>
            </a:r>
            <a:endParaRPr lang="en-US" i="1" dirty="0"/>
          </a:p>
        </p:txBody>
      </p:sp>
      <p:sp>
        <p:nvSpPr>
          <p:cNvPr id="8" name="TextBox 7"/>
          <p:cNvSpPr txBox="1"/>
          <p:nvPr/>
        </p:nvSpPr>
        <p:spPr>
          <a:xfrm>
            <a:off x="6477000" y="1600200"/>
            <a:ext cx="2667000" cy="1107996"/>
          </a:xfrm>
          <a:prstGeom prst="rect">
            <a:avLst/>
          </a:prstGeom>
          <a:noFill/>
        </p:spPr>
        <p:txBody>
          <a:bodyPr wrap="square" rtlCol="0">
            <a:spAutoFit/>
          </a:bodyPr>
          <a:lstStyle/>
          <a:p>
            <a:r>
              <a:rPr lang="en-US" b="1" u="sng" dirty="0" smtClean="0">
                <a:latin typeface="Bradley Hand ITC" pitchFamily="66" charset="0"/>
              </a:rPr>
              <a:t>Ask Mrs. Rob</a:t>
            </a:r>
          </a:p>
          <a:p>
            <a:r>
              <a:rPr lang="en-US" sz="1600" dirty="0" smtClean="0">
                <a:latin typeface="+mj-lt"/>
              </a:rPr>
              <a:t>Help with grammar, writing, and reports. Contact: </a:t>
            </a:r>
            <a:r>
              <a:rPr lang="en-US" sz="1600" dirty="0" smtClean="0">
                <a:latin typeface="+mj-lt"/>
                <a:hlinkClick r:id="rId12"/>
              </a:rPr>
              <a:t>lirobinson@soudertonsd.org</a:t>
            </a:r>
            <a:endParaRPr lang="en-US" sz="1600" dirty="0">
              <a:latin typeface="+mj-lt"/>
            </a:endParaRPr>
          </a:p>
        </p:txBody>
      </p:sp>
      <p:pic>
        <p:nvPicPr>
          <p:cNvPr id="1028" name="Picture 4" descr="http://t0.gstatic.com/images?q=tbn:_ulUWxFHamnQnM:http://keenookevin.files.wordpress.com/2009/06/ladybug-reading.jpg">
            <a:hlinkClick r:id="rId13"/>
          </p:cNvPr>
          <p:cNvPicPr>
            <a:picLocks noChangeAspect="1" noChangeArrowheads="1"/>
          </p:cNvPicPr>
          <p:nvPr/>
        </p:nvPicPr>
        <p:blipFill>
          <a:blip r:embed="rId14" cstate="print"/>
          <a:srcRect/>
          <a:stretch>
            <a:fillRect/>
          </a:stretch>
        </p:blipFill>
        <p:spPr bwMode="auto">
          <a:xfrm>
            <a:off x="7315200" y="5610225"/>
            <a:ext cx="1428750" cy="1247775"/>
          </a:xfrm>
          <a:prstGeom prst="rect">
            <a:avLst/>
          </a:prstGeom>
          <a:noFill/>
        </p:spPr>
      </p:pic>
      <p:pic>
        <p:nvPicPr>
          <p:cNvPr id="1030" name="Picture 6" descr="http://t3.gstatic.com/images?q=tbn:QeVPqZ8ThLAU7M:http://renaissanceguy.files.wordpress.com/2007/11/reading-child.png">
            <a:hlinkClick r:id="rId15"/>
          </p:cNvPr>
          <p:cNvPicPr>
            <a:picLocks noChangeAspect="1" noChangeArrowheads="1"/>
          </p:cNvPicPr>
          <p:nvPr/>
        </p:nvPicPr>
        <p:blipFill>
          <a:blip r:embed="rId16" cstate="print"/>
          <a:srcRect/>
          <a:stretch>
            <a:fillRect/>
          </a:stretch>
        </p:blipFill>
        <p:spPr bwMode="auto">
          <a:xfrm>
            <a:off x="3810000" y="5105400"/>
            <a:ext cx="1152525" cy="143768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Plot Overview</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en-US" dirty="0"/>
          </a:p>
        </p:txBody>
      </p:sp>
      <p:sp>
        <p:nvSpPr>
          <p:cNvPr id="3" name="Content Placeholder 2"/>
          <p:cNvSpPr>
            <a:spLocks noGrp="1"/>
          </p:cNvSpPr>
          <p:nvPr>
            <p:ph idx="1"/>
          </p:nvPr>
        </p:nvSpPr>
        <p:spPr/>
        <p:txBody>
          <a:bodyPr>
            <a:normAutofit/>
          </a:bodyPr>
          <a:lstStyle/>
          <a:p>
            <a:pPr>
              <a:buNone/>
            </a:pPr>
            <a:r>
              <a:rPr lang="en-US" sz="2300" i="1" dirty="0" smtClean="0"/>
              <a:t>           </a:t>
            </a:r>
            <a:r>
              <a:rPr lang="en-US" sz="1800" i="1" dirty="0" smtClean="0"/>
              <a:t>The Lottery</a:t>
            </a:r>
            <a:r>
              <a:rPr lang="en-US" sz="1800" dirty="0" smtClean="0"/>
              <a:t>, by Shirley Jackson, is about a small town in the summer. It starts out sounding happy and bright, with kids playing in the dirt and adults gossiping. There is a black box in the middle of the town. Eventually, the lottery starts and everyone gets quieter, although still seemingly calm. One by one, the man of each family starts drawing pieces of paper from black box to find the ‘winner’ of the lottery. Next, one man gets a black dot on his paper, he knowing that one member of his family will be the ‘winner’. Then, each member of the ‘winning’ family chooses a piece of paper, making the man’s wife ‘win’ to be the sacrifice for others in her town.     </a:t>
            </a:r>
            <a:endParaRPr lang="en-US" sz="1800" i="1" dirty="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
            </a:r>
            <a:r>
              <a:rPr lang="en-US" sz="1800" dirty="0" smtClean="0"/>
              <a:t>	Mr. Summers is the man that helps the people get the papers. He is in charge of all of the activities in the town. Mr. Hutchinson is the man of the family, so he gets his family’s paper. His family later on gets the black dot. When the family members get their own ‘chance’ to ‘win’, Tessie Hutchinson is the ‘winner’. Tessie is mad that she won and she doesn’t think that its fair. The lottery has been done for a long time, since before Old Man Warner was born. The old man thinks it would be crazy to stop the lottery. The man that writes up the papers to be drawn is Mr. Graves. Mr. Graves digs the graves for the future winner.  </a:t>
            </a:r>
            <a:endParaRPr lang="en-US" sz="1800" dirty="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590800" y="381000"/>
            <a:ext cx="4083811"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Character List</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buNone/>
            </a:pPr>
            <a:r>
              <a:rPr lang="en-US" sz="1800" dirty="0" smtClean="0"/>
              <a:t>“</a:t>
            </a:r>
            <a:r>
              <a:rPr lang="en-US" sz="1800" i="1" dirty="0" smtClean="0"/>
              <a:t>You didn’t give him time enough to take any paper he wanted. I saw you. It wasn’t fair!” </a:t>
            </a:r>
            <a:r>
              <a:rPr lang="en-US" sz="1800" dirty="0" smtClean="0"/>
              <a:t>Tessie says this to Mr. Summers after she found out that her family wins the lottery. This shows how badly she doesn’t want to win.</a:t>
            </a:r>
          </a:p>
          <a:p>
            <a:pPr lvl="1">
              <a:buNone/>
            </a:pPr>
            <a:endParaRPr lang="en-US" sz="1800" i="1" dirty="0" smtClean="0"/>
          </a:p>
          <a:p>
            <a:pPr lvl="1">
              <a:buNone/>
            </a:pPr>
            <a:r>
              <a:rPr lang="en-US" sz="1800" i="1" dirty="0" smtClean="0"/>
              <a:t>“There’s Don and Eva, make </a:t>
            </a:r>
            <a:r>
              <a:rPr lang="en-US" sz="1800" dirty="0" smtClean="0"/>
              <a:t>them</a:t>
            </a:r>
            <a:r>
              <a:rPr lang="en-US" sz="1800" i="1" dirty="0" smtClean="0"/>
              <a:t> take their chance!” </a:t>
            </a:r>
            <a:r>
              <a:rPr lang="en-US" sz="1800" dirty="0" smtClean="0"/>
              <a:t>says Mrs. Hutchinson. This shows that she is selfish and thinks her life is worth living, even if it means her own kids will die.</a:t>
            </a:r>
          </a:p>
          <a:p>
            <a:pPr lvl="1">
              <a:buNone/>
            </a:pPr>
            <a:endParaRPr lang="en-US" sz="1800" dirty="0" smtClean="0"/>
          </a:p>
          <a:p>
            <a:pPr lvl="1">
              <a:buNone/>
            </a:pPr>
            <a:r>
              <a:rPr lang="en-US" sz="1800" dirty="0" smtClean="0"/>
              <a:t>‘Nancy and Bill, Jr., opened theirs at the same time , both beamed and laughed, turning around to the crowd and holding their slips of paper above their heads.’ This shows that they are selfish and that they don’t value each other, only themselves.</a:t>
            </a:r>
            <a:endParaRPr lang="en-US" sz="1800" i="1" dirty="0" smtClean="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590800" y="304800"/>
            <a:ext cx="3401573"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Quotations</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t>Why is it that the people think it is so crazy that other town stopped the lottery?</a:t>
            </a:r>
          </a:p>
          <a:p>
            <a:pPr>
              <a:buNone/>
            </a:pPr>
            <a:r>
              <a:rPr lang="en-US" sz="1800" dirty="0" smtClean="0"/>
              <a:t>     The people are following the crowd by not stopping the lottery. If the people were asked to really think about if sacrificing a town member, maybe even a family member, they would probably realize that hurting people is not worth it for their crops.</a:t>
            </a:r>
          </a:p>
          <a:p>
            <a:r>
              <a:rPr lang="en-US" sz="1800" dirty="0" smtClean="0"/>
              <a:t> Why is it that the people seem so calm even though the know someone is going to die?</a:t>
            </a:r>
          </a:p>
          <a:p>
            <a:pPr>
              <a:buNone/>
            </a:pPr>
            <a:r>
              <a:rPr lang="en-US" sz="1800" dirty="0" smtClean="0"/>
              <a:t>    The people seem okay with this because they figure that there chance of dying is so low and even so it would be for a good cause, so why not enjoy the time while you have it? </a:t>
            </a:r>
          </a:p>
          <a:p>
            <a:pPr>
              <a:buNone/>
            </a:pPr>
            <a:r>
              <a:rPr lang="en-US" sz="2000" dirty="0" smtClean="0"/>
              <a:t>                </a:t>
            </a:r>
            <a:endParaRPr lang="en-US" sz="2000" dirty="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209800" y="304800"/>
            <a:ext cx="4873706"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Study Questions</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Foreshadowing</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Content Placeholder 2"/>
          <p:cNvSpPr>
            <a:spLocks noGrp="1"/>
          </p:cNvSpPr>
          <p:nvPr>
            <p:ph idx="1"/>
          </p:nvPr>
        </p:nvSpPr>
        <p:spPr/>
        <p:txBody>
          <a:bodyPr>
            <a:normAutofit/>
          </a:bodyPr>
          <a:lstStyle/>
          <a:p>
            <a:r>
              <a:rPr lang="en-US" sz="1800" dirty="0" smtClean="0"/>
              <a:t>One action of foreshadowing is in the beginning when the children were gathering stones. At the time it seemed like they were gathering stones to play a game, but they were really gathering stones for the winner of the lottery. </a:t>
            </a:r>
          </a:p>
          <a:p>
            <a:r>
              <a:rPr lang="en-US" sz="1800" dirty="0" smtClean="0"/>
              <a:t>Another act of foreshadowing is when Tessie Hutchinson arrive late to the lottery. Tessie seems like she is going against  something. She also was saying it wasn’t fair when her family got the dot. This is foreshadowing that she will be the winner of the lottery and she will be going against it, even though at the time, we didn’t know it.</a:t>
            </a:r>
          </a:p>
          <a:p>
            <a:r>
              <a:rPr lang="en-US" sz="1800" dirty="0" smtClean="0"/>
              <a:t>Lastly, foreshadowing is shown by the adults. The adults speak about their farms, rain, and tractors. This is showing that they are worried about their farms and it is foreshadowing that their worries will take over lives.</a:t>
            </a:r>
            <a:endParaRPr lang="en-US" sz="1800" dirty="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Themes &amp; Symbols</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Content Placeholder 2"/>
          <p:cNvSpPr>
            <a:spLocks noGrp="1"/>
          </p:cNvSpPr>
          <p:nvPr>
            <p:ph idx="1"/>
          </p:nvPr>
        </p:nvSpPr>
        <p:spPr/>
        <p:txBody>
          <a:bodyPr>
            <a:normAutofit lnSpcReduction="10000"/>
          </a:bodyPr>
          <a:lstStyle/>
          <a:p>
            <a:pPr>
              <a:buNone/>
            </a:pPr>
            <a:r>
              <a:rPr lang="en-US" sz="2400" dirty="0" smtClean="0"/>
              <a:t>	</a:t>
            </a:r>
            <a:r>
              <a:rPr lang="en-US" sz="1800" dirty="0" smtClean="0"/>
              <a:t>Symbols</a:t>
            </a:r>
          </a:p>
          <a:p>
            <a:r>
              <a:rPr lang="en-US" sz="1800" dirty="0" smtClean="0"/>
              <a:t>The black box symbolizes darkness and scariness. The fact that the box has been around for so long that shows the horrible tradition. The box is splintery which could symbolize pain and ancient hardship.  Even the image of the box may symbolize the chance of death for the people of the town</a:t>
            </a:r>
          </a:p>
          <a:p>
            <a:pPr>
              <a:buNone/>
            </a:pPr>
            <a:r>
              <a:rPr lang="en-US" sz="1800" dirty="0" smtClean="0"/>
              <a:t>Themes</a:t>
            </a:r>
          </a:p>
          <a:p>
            <a:r>
              <a:rPr lang="en-US" sz="1800" dirty="0" smtClean="0"/>
              <a:t>‘Following the crowd can have disastrous consequences’.                                        </a:t>
            </a:r>
          </a:p>
          <a:p>
            <a:pPr>
              <a:buNone/>
            </a:pPr>
            <a:r>
              <a:rPr lang="en-US" sz="1800" dirty="0" smtClean="0"/>
              <a:t>    This means that sometimes people do things and they don’t realize what they’re doing, but they are doing it because everyone else is.</a:t>
            </a:r>
          </a:p>
          <a:p>
            <a:r>
              <a:rPr lang="en-US" sz="1800" dirty="0" smtClean="0"/>
              <a:t>‘ The wickedness of the common man or woman on the  street  can be just  as shocking and horrifying as the heinous crime of a serial killer or a sadistic head of state’. </a:t>
            </a:r>
          </a:p>
          <a:p>
            <a:pPr>
              <a:buNone/>
            </a:pPr>
            <a:r>
              <a:rPr lang="en-US" sz="1800" dirty="0" smtClean="0"/>
              <a:t>   This means that sometimes people may seem innocent, but they can end up doing things that are no better, maybe even worse than that of a serial killer.     </a:t>
            </a:r>
            <a:r>
              <a:rPr lang="en-US" sz="2400" dirty="0"/>
              <a:t>	</a:t>
            </a:r>
            <a:r>
              <a:rPr lang="en-US" sz="2400" dirty="0" smtClean="0"/>
              <a:t>	</a:t>
            </a:r>
            <a:endParaRPr lang="en-US" sz="2400" dirty="0"/>
          </a:p>
        </p:txBody>
      </p:sp>
      <p:sp>
        <p:nvSpPr>
          <p:cNvPr id="4" name="Action Button: Home 3">
            <a:hlinkClick r:id="" action="ppaction://hlinkshowjump?jump=firstslide" highlightClick="1"/>
          </p:cNvPr>
          <p:cNvSpPr/>
          <p:nvPr/>
        </p:nvSpPr>
        <p:spPr>
          <a:xfrm>
            <a:off x="8610600" y="6400800"/>
            <a:ext cx="5334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dirty="0" smtClean="0"/>
              <a:t> </a:t>
            </a:r>
            <a:endParaRPr lang="en-US" sz="1800" dirty="0" smtClean="0"/>
          </a:p>
          <a:p>
            <a:pPr>
              <a:lnSpc>
                <a:spcPct val="200000"/>
              </a:lnSpc>
              <a:buNone/>
            </a:pPr>
            <a:r>
              <a:rPr lang="en-US" sz="1800" dirty="0" smtClean="0"/>
              <a:t> </a:t>
            </a:r>
            <a:r>
              <a:rPr lang="en-US" sz="1800" dirty="0" err="1" smtClean="0"/>
              <a:t>Feinbueg</a:t>
            </a:r>
            <a:r>
              <a:rPr lang="en-US" sz="1800" dirty="0" smtClean="0"/>
              <a:t>, </a:t>
            </a:r>
            <a:r>
              <a:rPr lang="en-US" sz="1800" dirty="0" err="1" smtClean="0"/>
              <a:t>Johnathan</a:t>
            </a:r>
            <a:r>
              <a:rPr lang="en-US" sz="1800" dirty="0" smtClean="0"/>
              <a:t>. "Wordle." </a:t>
            </a:r>
            <a:r>
              <a:rPr lang="en-US" sz="1800" i="1" dirty="0" smtClean="0"/>
              <a:t>Wordle - Beautiful Word 	Clouds</a:t>
            </a:r>
            <a:r>
              <a:rPr lang="en-US" sz="1800" dirty="0" smtClean="0"/>
              <a:t>. Web. 28 Jan. 2010. &lt;http://www.wordle.net/&gt;. </a:t>
            </a:r>
            <a:endParaRPr lang="en-US" sz="1800" dirty="0" smtClean="0"/>
          </a:p>
          <a:p>
            <a:pPr>
              <a:lnSpc>
                <a:spcPct val="200000"/>
              </a:lnSpc>
              <a:buNone/>
            </a:pPr>
            <a:r>
              <a:rPr lang="en-US" sz="1800" dirty="0" smtClean="0"/>
              <a:t>"</a:t>
            </a:r>
            <a:r>
              <a:rPr lang="en-US" sz="1800" dirty="0" smtClean="0"/>
              <a:t>The Lottery by Shirley Jackson - from the Short Story </a:t>
            </a:r>
            <a:r>
              <a:rPr lang="en-US" sz="1800" dirty="0" smtClean="0"/>
              <a:t>Library  at </a:t>
            </a:r>
            <a:r>
              <a:rPr lang="en-US" sz="1800" dirty="0" smtClean="0"/>
              <a:t>American Literature." </a:t>
            </a:r>
            <a:r>
              <a:rPr lang="en-US" sz="1800" i="1" dirty="0" smtClean="0"/>
              <a:t>Short Stories &amp; Classic Literature </a:t>
            </a:r>
            <a:r>
              <a:rPr lang="en-US" sz="1800" i="1" dirty="0" smtClean="0"/>
              <a:t> from </a:t>
            </a:r>
            <a:r>
              <a:rPr lang="en-US" sz="1800" i="1" dirty="0" smtClean="0"/>
              <a:t>around the World</a:t>
            </a:r>
            <a:r>
              <a:rPr lang="en-US" sz="1800" dirty="0" smtClean="0"/>
              <a:t>. Web. 28 Jan. 2010. </a:t>
            </a:r>
            <a:r>
              <a:rPr lang="en-US" sz="1800" dirty="0" smtClean="0"/>
              <a:t>&lt;</a:t>
            </a:r>
            <a:r>
              <a:rPr lang="en-US" sz="1800" dirty="0" smtClean="0"/>
              <a:t>http://</a:t>
            </a:r>
            <a:r>
              <a:rPr lang="en-US" sz="1800" dirty="0" smtClean="0"/>
              <a:t>www.americanliterature.com/Jackson/ss/TheLottery.html</a:t>
            </a:r>
            <a:r>
              <a:rPr lang="en-US" sz="1800" dirty="0" smtClean="0"/>
              <a:t>&gt;. </a:t>
            </a:r>
          </a:p>
          <a:p>
            <a:endParaRPr lang="en-US" dirty="0" smtClean="0"/>
          </a:p>
        </p:txBody>
      </p:sp>
      <p:sp>
        <p:nvSpPr>
          <p:cNvPr id="4" name="Rectangle 3"/>
          <p:cNvSpPr/>
          <p:nvPr/>
        </p:nvSpPr>
        <p:spPr>
          <a:xfrm>
            <a:off x="2438400" y="609600"/>
            <a:ext cx="3809441"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Works </a:t>
            </a: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Cited </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658</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Lottery       Shirley Jackson      Table of Contents  Plot Overview Character List Quotations Study Questions Foreshadowing Themes &amp; Symbols         </vt:lpstr>
      <vt:lpstr>Plot Overview </vt:lpstr>
      <vt:lpstr>Slide 3</vt:lpstr>
      <vt:lpstr>Slide 4</vt:lpstr>
      <vt:lpstr>Slide 5</vt:lpstr>
      <vt:lpstr>Foreshadowing</vt:lpstr>
      <vt:lpstr>Themes &amp; Symbols</vt:lpstr>
      <vt:lpstr>Slide 8</vt:lpstr>
    </vt:vector>
  </TitlesOfParts>
  <Company>Souderton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dc:creator>
  <cp:lastModifiedBy>SASD</cp:lastModifiedBy>
  <cp:revision>77</cp:revision>
  <dcterms:created xsi:type="dcterms:W3CDTF">2010-01-25T17:24:24Z</dcterms:created>
  <dcterms:modified xsi:type="dcterms:W3CDTF">2010-03-02T21:10:12Z</dcterms:modified>
</cp:coreProperties>
</file>